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8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2E9DE-BF9E-4EFF-BB8F-FEBD4EAFC4D7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D935B-BA00-4126-B54E-F770BF0011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86826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2E9DE-BF9E-4EFF-BB8F-FEBD4EAFC4D7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D935B-BA00-4126-B54E-F770BF0011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11357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2E9DE-BF9E-4EFF-BB8F-FEBD4EAFC4D7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D935B-BA00-4126-B54E-F770BF0011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976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2E9DE-BF9E-4EFF-BB8F-FEBD4EAFC4D7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D935B-BA00-4126-B54E-F770BF0011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1467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2E9DE-BF9E-4EFF-BB8F-FEBD4EAFC4D7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D935B-BA00-4126-B54E-F770BF0011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7567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2E9DE-BF9E-4EFF-BB8F-FEBD4EAFC4D7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D935B-BA00-4126-B54E-F770BF0011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66112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2E9DE-BF9E-4EFF-BB8F-FEBD4EAFC4D7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D935B-BA00-4126-B54E-F770BF0011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3872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2E9DE-BF9E-4EFF-BB8F-FEBD4EAFC4D7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D935B-BA00-4126-B54E-F770BF0011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84658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2E9DE-BF9E-4EFF-BB8F-FEBD4EAFC4D7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D935B-BA00-4126-B54E-F770BF0011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8690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2E9DE-BF9E-4EFF-BB8F-FEBD4EAFC4D7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D935B-BA00-4126-B54E-F770BF0011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14711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2E9DE-BF9E-4EFF-BB8F-FEBD4EAFC4D7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D935B-BA00-4126-B54E-F770BF0011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8355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82E9DE-BF9E-4EFF-BB8F-FEBD4EAFC4D7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ED935B-BA00-4126-B54E-F770BF0011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624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g"/><Relationship Id="rId5" Type="http://schemas.openxmlformats.org/officeDocument/2006/relationships/image" Target="../media/image47.jpg"/><Relationship Id="rId4" Type="http://schemas.openxmlformats.org/officeDocument/2006/relationships/image" Target="../media/image4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53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jp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g"/><Relationship Id="rId3" Type="http://schemas.openxmlformats.org/officeDocument/2006/relationships/image" Target="../media/image16.jpg"/><Relationship Id="rId7" Type="http://schemas.openxmlformats.org/officeDocument/2006/relationships/image" Target="../media/image20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11" Type="http://schemas.openxmlformats.org/officeDocument/2006/relationships/image" Target="../media/image24.jpeg"/><Relationship Id="rId5" Type="http://schemas.openxmlformats.org/officeDocument/2006/relationships/image" Target="../media/image18.jpeg"/><Relationship Id="rId10" Type="http://schemas.openxmlformats.org/officeDocument/2006/relationships/image" Target="../media/image23.jpg"/><Relationship Id="rId4" Type="http://schemas.openxmlformats.org/officeDocument/2006/relationships/image" Target="../media/image17.jpeg"/><Relationship Id="rId9" Type="http://schemas.openxmlformats.org/officeDocument/2006/relationships/image" Target="../media/image2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g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7" Type="http://schemas.openxmlformats.org/officeDocument/2006/relationships/image" Target="../media/image3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g"/><Relationship Id="rId5" Type="http://schemas.openxmlformats.org/officeDocument/2006/relationships/image" Target="../media/image32.jpeg"/><Relationship Id="rId4" Type="http://schemas.openxmlformats.org/officeDocument/2006/relationships/image" Target="../media/image3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7" Type="http://schemas.openxmlformats.org/officeDocument/2006/relationships/image" Target="../media/image40.jpe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34" y="0"/>
            <a:ext cx="9150234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131840" y="3461729"/>
            <a:ext cx="5886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Экологически-образовательный проект 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«С миру по крышечке»</a:t>
            </a:r>
            <a:endParaRPr lang="en-US" sz="3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9248" y="188639"/>
            <a:ext cx="892899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</a:t>
            </a:r>
            <a:b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«Детский сад общеразвивающего вида №32 «Одуванчик» </a:t>
            </a:r>
            <a:endParaRPr lang="en-US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г. Альметьевска»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672196" y="6421977"/>
            <a:ext cx="20838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Альметьевск 202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419873" y="1318189"/>
            <a:ext cx="557159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XII Всероссийский фестиваль педагогических идей </a:t>
            </a:r>
            <a:endParaRPr lang="en-US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экологическому образованию </a:t>
            </a:r>
            <a:endParaRPr lang="en-US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рамках международной программы «Эко-школы/Зеленый флаг»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555507" y="4872754"/>
            <a:ext cx="248483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подготовили:</a:t>
            </a:r>
          </a:p>
          <a:p>
            <a:pPr algn="r"/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аведующий МБДОУ </a:t>
            </a:r>
          </a:p>
          <a:p>
            <a:pPr algn="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«Д/с №32 «Одуванчик»</a:t>
            </a:r>
          </a:p>
          <a:p>
            <a:pPr algn="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Ларионова Ф.М. </a:t>
            </a:r>
          </a:p>
          <a:p>
            <a:pPr algn="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старший воспитатель</a:t>
            </a:r>
            <a:b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Викторова А.П</a:t>
            </a:r>
            <a:r>
              <a:rPr lang="ru-RU" sz="1600" dirty="0" smtClean="0"/>
              <a:t>.</a:t>
            </a:r>
            <a:endParaRPr lang="ru-RU" sz="16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4408064"/>
            <a:ext cx="2808311" cy="20139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71803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"/>
            <a:ext cx="9144000" cy="685796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556179" y="237318"/>
            <a:ext cx="6404124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Именно здесь </a:t>
            </a:r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вместе с детьми мы подвели итоги нашего </a:t>
            </a:r>
          </a:p>
          <a:p>
            <a:pPr lvl="0" algn="ctr"/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экологически-образовательного проекта «С миру по крышечке»:</a:t>
            </a:r>
          </a:p>
          <a:p>
            <a:pPr marL="342900" lvl="0" indent="-342900" algn="ctr">
              <a:buFontTx/>
              <a:buChar char="-"/>
            </a:pPr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было собрано 14936 крышек;</a:t>
            </a:r>
          </a:p>
          <a:p>
            <a:pPr marL="342900" lvl="0" indent="-342900" algn="ctr">
              <a:buFontTx/>
              <a:buChar char="-"/>
            </a:pPr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дети познакомились и узнали много</a:t>
            </a:r>
          </a:p>
          <a:p>
            <a:pPr lvl="0" algn="ctr"/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интересного про символику своего государства;</a:t>
            </a:r>
          </a:p>
          <a:p>
            <a:pPr marL="342900" lvl="0" indent="-342900" algn="ctr">
              <a:buFontTx/>
              <a:buChar char="-"/>
            </a:pPr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получили 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колоссальной опыт по сбору </a:t>
            </a:r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вторсырья и его очистке.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346" y="1750127"/>
            <a:ext cx="4037667" cy="24627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167"/>
          <a:stretch/>
        </p:blipFill>
        <p:spPr>
          <a:xfrm>
            <a:off x="4572000" y="2060848"/>
            <a:ext cx="4325699" cy="24039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73"/>
          <a:stretch/>
        </p:blipFill>
        <p:spPr>
          <a:xfrm>
            <a:off x="172346" y="4431331"/>
            <a:ext cx="4227908" cy="21824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8240" y="4514720"/>
            <a:ext cx="3918215" cy="22039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44448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41" y="-20856"/>
            <a:ext cx="9124459" cy="6877255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3702" y="979443"/>
            <a:ext cx="3601187" cy="24506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544262"/>
            <a:ext cx="2079625" cy="27733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351" y="692696"/>
            <a:ext cx="2908768" cy="19442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48" r="13881"/>
          <a:stretch/>
        </p:blipFill>
        <p:spPr>
          <a:xfrm>
            <a:off x="5356686" y="3645024"/>
            <a:ext cx="3456777" cy="27086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73" t="15174" r="26255"/>
          <a:stretch/>
        </p:blipFill>
        <p:spPr>
          <a:xfrm>
            <a:off x="-9059" y="2841028"/>
            <a:ext cx="3146561" cy="33686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75426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252"/>
            <a:ext cx="9144000" cy="686225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83568" y="349691"/>
            <a:ext cx="79208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Экологически-образовательный проект «С миру по крышечке»</a:t>
            </a:r>
          </a:p>
          <a:p>
            <a:pPr lvl="0" algn="ctr"/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МБДОУ №32 «Одуванчик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города  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Альметьевска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791" b="21144"/>
          <a:stretch/>
        </p:blipFill>
        <p:spPr>
          <a:xfrm>
            <a:off x="253099" y="1340768"/>
            <a:ext cx="8781818" cy="4896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17267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0"/>
            <a:ext cx="925251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115616" y="980728"/>
            <a:ext cx="784887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Цель проекта: </a:t>
            </a:r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привлечение детей и взрослых к совместному решению экологических и образовательных задач. Проект призывает родителей и воспитанников детского сада проявить гражданскую позицию, сортируя отходы и помочь детям в решении образовательных задач по изучению государственной символики, используя в качестве ценного ресурса привычный всем мусор.</a:t>
            </a:r>
          </a:p>
          <a:p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Задачи проекта:</a:t>
            </a:r>
          </a:p>
          <a:p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формирование и развитие навыков селективного сбора отходов;</a:t>
            </a:r>
          </a:p>
          <a:p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сокращение отходов, образующихся в результате добычи ресурсов и производства товаров;</a:t>
            </a:r>
          </a:p>
          <a:p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патриотическое воспитание детей в детском саду.</a:t>
            </a:r>
          </a:p>
          <a:p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Срок реализации проекта: </a:t>
            </a:r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2022-2023 учебный год.</a:t>
            </a:r>
            <a:endParaRPr lang="ru-RU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914900"/>
            <a:ext cx="2304256" cy="19431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3140" y="5114925"/>
            <a:ext cx="2619375" cy="17430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4251" y="4985548"/>
            <a:ext cx="2466975" cy="18478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72420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430"/>
            <a:ext cx="9144000" cy="686943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606" y="593392"/>
            <a:ext cx="2496591" cy="15722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2192942"/>
            <a:ext cx="2496592" cy="16699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369" y="3794191"/>
            <a:ext cx="2332423" cy="14701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9399" y="5264362"/>
            <a:ext cx="2621667" cy="16267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2694606" y="1000607"/>
            <a:ext cx="6341890" cy="5724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С началом нового учебного года мы задумались о реализации интересного экологически-образовательного проекта. Можно каждый день заботиться об экологии и собирать всё, что угодно - любой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пластик</a:t>
            </a:r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стекло</a:t>
            </a:r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b="1" i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макулатуру</a:t>
            </a:r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алюминий, </a:t>
            </a:r>
            <a:r>
              <a:rPr lang="ru-RU" sz="1600" b="1" i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жесть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 мы решили собирать именно </a:t>
            </a:r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крышечки. </a:t>
            </a:r>
          </a:p>
          <a:p>
            <a:pPr algn="just"/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Во-первых, это - экологично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Переработка пластика – это существенный вклад в экологию – чистоту почвы, воды и воздуха. Учитывая объемы ежедневного потребления, сегодня пластик одна из существенных угроз экологии планеты. Если пластик не переработать, то он разлагается до 1000 лет. В отличие от бумаги, стекла, метала, пластик может быть очень токсичен, отравляя воду и почву. </a:t>
            </a:r>
          </a:p>
          <a:p>
            <a:pPr algn="just"/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Во-вторых, т.к. мы работаем с детьми, это -  безопасно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Крышечки сделаны из полиэтилена высокой плотности – это один из самых безопасных пластиков, который не выделяет токсичных химических веществ. Крышечки в отличие от бутылок не содержат жидкости, а значит, минимальна возможность возникновения плесени и процессов брожения. Крышечки совершенно безопасны для детей, так как они не имеют острых краев, в отличие от металлических и стеклянных предметов. </a:t>
            </a:r>
          </a:p>
          <a:p>
            <a:pPr algn="just"/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Ну и в третьих, это – очень познавательно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Начиная собирать крышечки, участники проекта расширяют свои границы сознания и узнают много нового.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512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400" y="0"/>
            <a:ext cx="91644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2636912"/>
            <a:ext cx="4572000" cy="369331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началом реализации проекта в группах детского сада, в холле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были установлены контейнеры для сбора крышечек по цветам, 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вывешено красочное объявление для родителей, 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детьми было проведено много бесед о необходимости сбора вторсырья, о бережном и ответственном отношении к природе, ставились задачи воспитания ответственного и уважительного отношения к экосистеме, ко всему на Земле.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561800" y="5631068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рамках проекта можно приносить:</a:t>
            </a:r>
          </a:p>
          <a:p>
            <a:pPr algn="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крышечки от пластиковых бутылок (воды, газированных напитков, молочных и кисломолочных продуктов). 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662" b="36169"/>
          <a:stretch/>
        </p:blipFill>
        <p:spPr>
          <a:xfrm>
            <a:off x="1979712" y="764704"/>
            <a:ext cx="3096344" cy="1786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74" b="29155"/>
          <a:stretch/>
        </p:blipFill>
        <p:spPr>
          <a:xfrm>
            <a:off x="5371636" y="729749"/>
            <a:ext cx="3232812" cy="18749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4332" y="2636912"/>
            <a:ext cx="2275800" cy="307999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7800" y="2780928"/>
            <a:ext cx="2215965" cy="2850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6371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89" y="0"/>
            <a:ext cx="9128811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72000" y="2899730"/>
            <a:ext cx="4572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ходе проекта каждый из нас поразился тому, сколько в реальности крышечек мы выбрасываем. Если еще и представить, какое количество бутылок от этих крышечек мы относим на мусор, а оттуда они попадают в землю и не разлагаются там десятками лет. </a:t>
            </a:r>
            <a:endParaRPr lang="en-US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Наши </a:t>
            </a:r>
            <a:r>
              <a:rPr lang="ru-RU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родители и воспитанники с интересом втянулись в этот проект.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Развернулось целое соревнование, кто больше принесёт крышек. Крышки собирают и приносят целыми пакетами. Все хотят, чтобы мир, в котором мы живем, становился лучше и чище.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49" t="2985" r="15311" b="28771"/>
          <a:stretch/>
        </p:blipFill>
        <p:spPr>
          <a:xfrm>
            <a:off x="170112" y="156487"/>
            <a:ext cx="1786849" cy="27432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51" t="19900" r="14957" b="11045"/>
          <a:stretch/>
        </p:blipFill>
        <p:spPr>
          <a:xfrm>
            <a:off x="2051719" y="330139"/>
            <a:ext cx="1894957" cy="19623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15" b="25572"/>
          <a:stretch/>
        </p:blipFill>
        <p:spPr>
          <a:xfrm>
            <a:off x="274770" y="2899730"/>
            <a:ext cx="1920966" cy="22248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07" r="10002" b="28771"/>
          <a:stretch/>
        </p:blipFill>
        <p:spPr>
          <a:xfrm>
            <a:off x="3946677" y="278953"/>
            <a:ext cx="1754701" cy="24983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" t="5407" r="12290" b="28771"/>
          <a:stretch/>
        </p:blipFill>
        <p:spPr>
          <a:xfrm>
            <a:off x="5701378" y="270113"/>
            <a:ext cx="1678934" cy="20223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87" t="3782" r="15959" b="25771"/>
          <a:stretch/>
        </p:blipFill>
        <p:spPr>
          <a:xfrm>
            <a:off x="2051720" y="2564904"/>
            <a:ext cx="2527874" cy="23266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78" t="5407" r="32761" b="32139"/>
          <a:stretch/>
        </p:blipFill>
        <p:spPr>
          <a:xfrm>
            <a:off x="7426309" y="1108738"/>
            <a:ext cx="1717691" cy="20322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1" t="3939" r="29835" b="25276"/>
          <a:stretch/>
        </p:blipFill>
        <p:spPr>
          <a:xfrm>
            <a:off x="2195736" y="4884888"/>
            <a:ext cx="2520280" cy="19851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259" r="13077" b="14298"/>
          <a:stretch/>
        </p:blipFill>
        <p:spPr>
          <a:xfrm>
            <a:off x="214768" y="5089527"/>
            <a:ext cx="1836952" cy="16984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44282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9206"/>
            <a:ext cx="9143999" cy="688720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734040"/>
            <a:ext cx="4572000" cy="5632311"/>
          </a:xfrm>
          <a:prstGeom prst="rect">
            <a:avLst/>
          </a:prstGeom>
        </p:spPr>
        <p:txBody>
          <a:bodyPr numCol="1">
            <a:spAutoFit/>
          </a:bodyPr>
          <a:lstStyle/>
          <a:p>
            <a:r>
              <a:rPr lang="ru-RU" dirty="0"/>
              <a:t> </a:t>
            </a:r>
            <a:r>
              <a:rPr lang="en-US" dirty="0" smtClean="0"/>
              <a:t>	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Помимо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одной из основных задач сбора вторичного сырья, мы преследовали и еще одну образовательную задачу – </a:t>
            </a:r>
            <a:r>
              <a:rPr lang="ru-RU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патриотическое </a:t>
            </a: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воспитание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Патриотизм - любовь к Родине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преданность ей, ответственность и гордость за нее, желание трудиться на ее благо, беречь и умножать ее богатства - начинает формироваться в дошкольном возрасте. Невозможно воспитать чувство собственного достоинства, уверенность в себе, а, следовательно, полноценную личность без уважения к истории и культуре своего Отечества, к его государственной символике. Во всех ее элементах (герб, флаг, гимн) заложен глубочайший смысл: они отражают историю происхождения государства, его структуру, цели, принципы, национальные традиции, особенности хозяйства и природы.</a:t>
            </a:r>
            <a:endParaRPr lang="en-US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1" y="171017"/>
            <a:ext cx="2323426" cy="145517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33" y="2024844"/>
            <a:ext cx="2160241" cy="136815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8" y="2024844"/>
            <a:ext cx="2032347" cy="152535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4345" y="3843500"/>
            <a:ext cx="2391529" cy="135250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5" t="9553" r="7435" b="5672"/>
          <a:stretch/>
        </p:blipFill>
        <p:spPr>
          <a:xfrm>
            <a:off x="4677995" y="3843500"/>
            <a:ext cx="1766213" cy="1589662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4635938" y="5380672"/>
            <a:ext cx="451897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Были заказаны баннеры 1*1,5м. с государственной символикой: флаг РФ, флаг РТ, Герб АМР, эмблема нашего детского сада и зеленый флаг «Эко-школы». </a:t>
            </a:r>
          </a:p>
        </p:txBody>
      </p:sp>
    </p:spTree>
    <p:extLst>
      <p:ext uri="{BB962C8B-B14F-4D97-AF65-F5344CB8AC3E}">
        <p14:creationId xmlns:p14="http://schemas.microsoft.com/office/powerpoint/2010/main" val="1797434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2956" y="5651425"/>
            <a:ext cx="63001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Каждая группа выбрала для своей работы флаг, который больше понравился. Благодаря слаженной работе воспитателей, родителей, воспитанников наши баннеры очень скоро заполнились разноцветными крышечками.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0" y="320613"/>
            <a:ext cx="3168352" cy="29550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525"/>
          <a:stretch/>
        </p:blipFill>
        <p:spPr>
          <a:xfrm>
            <a:off x="3392576" y="342679"/>
            <a:ext cx="3147690" cy="29329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476672"/>
            <a:ext cx="2571750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453" y="3275615"/>
            <a:ext cx="6295492" cy="23758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30"/>
          <a:stretch/>
        </p:blipFill>
        <p:spPr>
          <a:xfrm>
            <a:off x="6304892" y="3645024"/>
            <a:ext cx="2797724" cy="32482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Прямоугольник 10"/>
          <p:cNvSpPr/>
          <p:nvPr/>
        </p:nvSpPr>
        <p:spPr>
          <a:xfrm>
            <a:off x="4061663" y="5105659"/>
            <a:ext cx="20972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 младшая группа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7066383" y="6337279"/>
            <a:ext cx="20972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 младшая группа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061663" y="42775"/>
            <a:ext cx="18633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Средняя группа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6840408" y="181275"/>
            <a:ext cx="19287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Старшая группа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-89448" y="-49558"/>
            <a:ext cx="323781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Подготовительная к школе </a:t>
            </a:r>
            <a:endParaRPr lang="en-US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группа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81768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633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4164" y="60593"/>
            <a:ext cx="893640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	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Мы все дружно трудились </a:t>
            </a:r>
            <a:endParaRPr lang="en-US" sz="24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 благо нашей планеты Земля!</a:t>
            </a:r>
            <a:endParaRPr lang="ru-RU" sz="2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81" t="15678" r="11965"/>
          <a:stretch/>
        </p:blipFill>
        <p:spPr>
          <a:xfrm>
            <a:off x="2372464" y="980728"/>
            <a:ext cx="3662778" cy="29128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17" r="18834" b="16618"/>
          <a:stretch/>
        </p:blipFill>
        <p:spPr>
          <a:xfrm>
            <a:off x="31333" y="184892"/>
            <a:ext cx="2304255" cy="37087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77" b="12409"/>
          <a:stretch/>
        </p:blipFill>
        <p:spPr>
          <a:xfrm>
            <a:off x="5364088" y="4437112"/>
            <a:ext cx="3656482" cy="24208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3" t="24079" r="9701"/>
          <a:stretch/>
        </p:blipFill>
        <p:spPr>
          <a:xfrm>
            <a:off x="467544" y="4002266"/>
            <a:ext cx="4752528" cy="27272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42"/>
          <a:stretch/>
        </p:blipFill>
        <p:spPr>
          <a:xfrm>
            <a:off x="6156176" y="829091"/>
            <a:ext cx="2664296" cy="29643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59709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080" y="8092"/>
            <a:ext cx="9163882" cy="684990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88740" y="548680"/>
            <a:ext cx="55263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Готовые 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аннеры были вывешены на торцевую стену нашего детского сада. </a:t>
            </a:r>
            <a:endParaRPr lang="ru-RU" sz="2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97" t="16518" b="7662"/>
          <a:stretch/>
        </p:blipFill>
        <p:spPr>
          <a:xfrm>
            <a:off x="3074316" y="1574886"/>
            <a:ext cx="2937843" cy="25165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09" r="7146" b="15224"/>
          <a:stretch/>
        </p:blipFill>
        <p:spPr>
          <a:xfrm>
            <a:off x="6086412" y="1538088"/>
            <a:ext cx="2662052" cy="25533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89" t="13009" r="11791" b="16219"/>
          <a:stretch/>
        </p:blipFill>
        <p:spPr>
          <a:xfrm>
            <a:off x="251520" y="2256739"/>
            <a:ext cx="2822796" cy="36925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4138521"/>
            <a:ext cx="4536504" cy="25649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86419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313</TotalTime>
  <Words>272</Words>
  <Application>Microsoft Office PowerPoint</Application>
  <PresentationFormat>Экран (4:3)</PresentationFormat>
  <Paragraphs>54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Krokoz™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Одуванчик</dc:creator>
  <cp:lastModifiedBy>Одуванчик</cp:lastModifiedBy>
  <cp:revision>25</cp:revision>
  <dcterms:created xsi:type="dcterms:W3CDTF">2023-04-12T11:30:13Z</dcterms:created>
  <dcterms:modified xsi:type="dcterms:W3CDTF">2023-05-11T09:02:24Z</dcterms:modified>
</cp:coreProperties>
</file>